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6FFC-0268-4B42-B150-666BD647C621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410C-E986-4292-9B05-ACD837238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4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410C-E986-4292-9B05-ACD837238C2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5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6D6B-F272-4285-B838-2D171A9A9248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7B56-4EFD-4370-9C10-BB310052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000240"/>
            <a:ext cx="9353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</a:t>
            </a:r>
            <a:r>
              <a:rPr lang="ru-RU" sz="2800" b="1" i="1" dirty="0" smtClean="0"/>
              <a:t>Игровая деятельность, </a:t>
            </a:r>
          </a:p>
          <a:p>
            <a:r>
              <a:rPr lang="ru-RU" sz="2800" b="1" i="1" dirty="0"/>
              <a:t>к</a:t>
            </a:r>
            <a:r>
              <a:rPr lang="ru-RU" sz="2800" b="1" i="1" dirty="0" smtClean="0"/>
              <a:t>ак средство повышения речевой активности</a:t>
            </a:r>
          </a:p>
          <a:p>
            <a:r>
              <a:rPr lang="ru-RU" sz="2800" b="1" i="1" dirty="0" smtClean="0"/>
              <a:t>     детей младшего дошкольного возраста.</a:t>
            </a:r>
            <a:endParaRPr lang="ru-RU" sz="2800" b="1" i="1" dirty="0"/>
          </a:p>
        </p:txBody>
      </p:sp>
      <p:pic>
        <p:nvPicPr>
          <p:cNvPr id="6" name="Рисунок 5" descr="a57370de0c4841c03cd30a1d53071df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714752"/>
            <a:ext cx="3929090" cy="2213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4572008"/>
            <a:ext cx="312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Презентацию подготовила</a:t>
            </a:r>
          </a:p>
          <a:p>
            <a:r>
              <a:rPr lang="ru-RU" b="1" dirty="0"/>
              <a:t>в</a:t>
            </a:r>
            <a:r>
              <a:rPr lang="ru-RU" b="1" dirty="0" smtClean="0"/>
              <a:t>оспитатель Савёлова Т.А.</a:t>
            </a:r>
          </a:p>
          <a:p>
            <a:r>
              <a:rPr lang="ru-RU" b="1" dirty="0" smtClean="0"/>
              <a:t>           ГБДОУ №42</a:t>
            </a:r>
          </a:p>
          <a:p>
            <a:r>
              <a:rPr lang="ru-RU" b="1" dirty="0" smtClean="0"/>
              <a:t>    Фрунзенского района</a:t>
            </a:r>
          </a:p>
          <a:p>
            <a:r>
              <a:rPr lang="ru-RU" b="1" dirty="0" smtClean="0"/>
              <a:t>    г. Санкт - Петербурга</a:t>
            </a:r>
            <a:endParaRPr lang="ru-RU" b="1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71435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</a:t>
            </a:r>
            <a:r>
              <a:rPr lang="ru-RU" sz="3200" b="1" i="1" u="sng" dirty="0" smtClean="0"/>
              <a:t>Подвижные игры</a:t>
            </a:r>
            <a:endParaRPr lang="ru-RU" sz="3200" b="1" i="1" u="sng" dirty="0"/>
          </a:p>
        </p:txBody>
      </p:sp>
      <p:pic>
        <p:nvPicPr>
          <p:cNvPr id="4" name="Рисунок 3" descr="P1040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857364"/>
            <a:ext cx="3643338" cy="2857520"/>
          </a:xfrm>
          <a:prstGeom prst="rect">
            <a:avLst/>
          </a:prstGeom>
        </p:spPr>
      </p:pic>
      <p:pic>
        <p:nvPicPr>
          <p:cNvPr id="5" name="Рисунок 4" descr="P1040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857364"/>
            <a:ext cx="3714776" cy="28575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857232"/>
            <a:ext cx="71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Игры – забавы и игры с пальчиками</a:t>
            </a:r>
            <a:endParaRPr lang="ru-RU" sz="3200" b="1" i="1" u="sng" dirty="0"/>
          </a:p>
        </p:txBody>
      </p:sp>
      <p:pic>
        <p:nvPicPr>
          <p:cNvPr id="4" name="Рисунок 3" descr="IMG_1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428736"/>
            <a:ext cx="3571900" cy="2286016"/>
          </a:xfrm>
          <a:prstGeom prst="rect">
            <a:avLst/>
          </a:prstGeom>
        </p:spPr>
      </p:pic>
      <p:pic>
        <p:nvPicPr>
          <p:cNvPr id="5" name="Рисунок 4" descr="IMG_13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428736"/>
            <a:ext cx="2214578" cy="3071834"/>
          </a:xfrm>
          <a:prstGeom prst="rect">
            <a:avLst/>
          </a:prstGeom>
        </p:spPr>
      </p:pic>
      <p:pic>
        <p:nvPicPr>
          <p:cNvPr id="6" name="Рисунок 5" descr="IMG_55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3786190"/>
            <a:ext cx="3190897" cy="2286016"/>
          </a:xfrm>
          <a:prstGeom prst="rect">
            <a:avLst/>
          </a:prstGeom>
        </p:spPr>
      </p:pic>
      <p:pic>
        <p:nvPicPr>
          <p:cNvPr id="7" name="Рисунок 6" descr="P10407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4143380"/>
            <a:ext cx="2500329" cy="17859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857232"/>
            <a:ext cx="69128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Формы взаимодействия с родителями:</a:t>
            </a:r>
          </a:p>
          <a:p>
            <a:endParaRPr lang="ru-RU" sz="2800" b="1" i="1" u="sng" dirty="0" smtClean="0"/>
          </a:p>
          <a:p>
            <a:pPr marL="457200" indent="-457200">
              <a:buAutoNum type="arabicPeriod"/>
            </a:pPr>
            <a:r>
              <a:rPr lang="ru-RU" sz="2400" b="1" i="1" dirty="0" smtClean="0"/>
              <a:t>Консультации.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Индивидуальные беседы.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Помощь в создании предметно-развивающей среды.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Участие в подготовке к праздникам и музыкальным развлечениям.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Привлечение к участию в тематических выставках и конкурсах с  детьми.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Родительские собрания.</a:t>
            </a:r>
            <a:endParaRPr lang="ru-RU" sz="2400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9129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/>
              <a:t>Предполагаемый результат работы:</a:t>
            </a:r>
          </a:p>
          <a:p>
            <a:pPr algn="ctr"/>
            <a:r>
              <a:rPr lang="ru-RU" sz="3200" b="1" i="1" u="sng" dirty="0" smtClean="0"/>
              <a:t> 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Формируются речевые навыки, происходит  обогащение активного словаря и связной речи у детей.</a:t>
            </a:r>
          </a:p>
          <a:p>
            <a:pPr marL="457200" indent="-457200">
              <a:buAutoNum type="arabicPeriod"/>
            </a:pPr>
            <a:endParaRPr lang="ru-RU" sz="2000" b="1" i="1" dirty="0" smtClean="0"/>
          </a:p>
          <a:p>
            <a:pPr marL="457200" indent="-457200">
              <a:buAutoNum type="arabicPeriod"/>
            </a:pPr>
            <a:r>
              <a:rPr lang="ru-RU" sz="2000" b="1" i="1" dirty="0" smtClean="0"/>
              <a:t>Развивается умение свободного общения со взрослыми и другими детьми.</a:t>
            </a:r>
          </a:p>
          <a:p>
            <a:pPr marL="457200" indent="-457200">
              <a:buAutoNum type="arabicPeriod"/>
            </a:pPr>
            <a:endParaRPr lang="ru-RU" sz="2000" b="1" i="1" dirty="0" smtClean="0"/>
          </a:p>
          <a:p>
            <a:pPr marL="457200" indent="-457200">
              <a:buAutoNum type="arabicPeriod"/>
            </a:pPr>
            <a:r>
              <a:rPr lang="ru-RU" sz="2000" b="1" i="1" dirty="0" smtClean="0"/>
              <a:t>Развивается умение передавать различные чувства, используя мимику, жесты и интонацию.</a:t>
            </a:r>
          </a:p>
          <a:p>
            <a:pPr marL="457200" indent="-457200">
              <a:buAutoNum type="arabicPeriod"/>
            </a:pPr>
            <a:endParaRPr lang="ru-RU" sz="2000" b="1" i="1" dirty="0" smtClean="0"/>
          </a:p>
          <a:p>
            <a:pPr marL="457200" indent="-457200">
              <a:buAutoNum type="arabicPeriod"/>
            </a:pPr>
            <a:r>
              <a:rPr lang="ru-RU" sz="2000" b="1" i="1" dirty="0" smtClean="0"/>
              <a:t>Проявляется самостоятельность при исполнении песен, танцевальных движений, чтении стихотворений.</a:t>
            </a:r>
          </a:p>
          <a:p>
            <a:pPr marL="457200" indent="-457200">
              <a:buAutoNum type="arabicPeriod"/>
            </a:pPr>
            <a:endParaRPr lang="ru-RU" sz="2000" b="1" i="1" dirty="0" smtClean="0"/>
          </a:p>
          <a:p>
            <a:pPr marL="457200" indent="-457200">
              <a:buAutoNum type="arabicPeriod"/>
            </a:pPr>
            <a:r>
              <a:rPr lang="ru-RU" sz="2000" b="1" i="1" dirty="0" smtClean="0"/>
              <a:t>У детей появляется интерес к участию в хороводных, ролевых и подвижных играх, играх с правилами.</a:t>
            </a:r>
          </a:p>
          <a:p>
            <a:pPr marL="457200" indent="-457200">
              <a:buAutoNum type="arabicPeriod"/>
            </a:pPr>
            <a:endParaRPr lang="ru-RU" sz="2400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42918"/>
            <a:ext cx="530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Используемая литература.</a:t>
            </a:r>
            <a:endParaRPr lang="ru-RU" sz="3200" b="1" i="1" dirty="0"/>
          </a:p>
        </p:txBody>
      </p:sp>
      <p:pic>
        <p:nvPicPr>
          <p:cNvPr id="3" name="Рисунок 2" descr="P1040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3312937" cy="2500330"/>
          </a:xfrm>
          <a:prstGeom prst="rect">
            <a:avLst/>
          </a:prstGeom>
        </p:spPr>
      </p:pic>
      <p:pic>
        <p:nvPicPr>
          <p:cNvPr id="4" name="Рисунок 3" descr="P1040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428736"/>
            <a:ext cx="3381399" cy="2536049"/>
          </a:xfrm>
          <a:prstGeom prst="rect">
            <a:avLst/>
          </a:prstGeom>
        </p:spPr>
      </p:pic>
      <p:pic>
        <p:nvPicPr>
          <p:cNvPr id="5" name="Рисунок 4" descr="P1040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571876"/>
            <a:ext cx="1821669" cy="242889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714488"/>
            <a:ext cx="72234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Спасибо</a:t>
            </a:r>
          </a:p>
          <a:p>
            <a:r>
              <a:rPr lang="ru-RU" sz="7200" b="1" i="1" dirty="0" smtClean="0">
                <a:solidFill>
                  <a:srgbClr val="C00000"/>
                </a:solidFill>
              </a:rPr>
              <a:t>              за</a:t>
            </a:r>
          </a:p>
          <a:p>
            <a:r>
              <a:rPr lang="ru-RU" sz="7200" b="1" i="1" dirty="0" smtClean="0">
                <a:solidFill>
                  <a:srgbClr val="C00000"/>
                </a:solidFill>
              </a:rPr>
              <a:t>             внимание!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8104156-happy-children-carto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143248"/>
            <a:ext cx="2928958" cy="264320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ablon-blagodarnosti-detskiy-sad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714356"/>
            <a:ext cx="698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Актуальность темы.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714488"/>
            <a:ext cx="7119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В игре ребёнок развивается как личность.</a:t>
            </a:r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514350" indent="-514350">
              <a:buFontTx/>
              <a:buAutoNum type="arabicPeriod"/>
            </a:pPr>
            <a:r>
              <a:rPr lang="ru-RU" sz="2800" b="1" dirty="0" smtClean="0"/>
              <a:t>Игровая </a:t>
            </a:r>
            <a:r>
              <a:rPr lang="ru-RU" sz="2800" b="1" dirty="0"/>
              <a:t>деятельность и есть тот необходимый базис, в рамках которого происходит формирование и повышение речевой активности ребенка. </a:t>
            </a:r>
          </a:p>
          <a:p>
            <a:pPr marL="514350" indent="-514350">
              <a:buAutoNum type="arabicPeriod"/>
            </a:pPr>
            <a:endParaRPr lang="ru-RU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71435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Задачи: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500174"/>
            <a:ext cx="821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1. Обогащать словарь детей, совершенствовать диалогическую речь.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57174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2. Содействовать развитию таких психических процессов, как восприятие,</a:t>
            </a:r>
          </a:p>
          <a:p>
            <a:r>
              <a:rPr lang="ru-RU" sz="2400" b="1" i="1" dirty="0"/>
              <a:t>о</a:t>
            </a:r>
            <a:r>
              <a:rPr lang="ru-RU" sz="2400" b="1" i="1" dirty="0" smtClean="0"/>
              <a:t>бразное мышление, творческое воображение, память. 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4357694"/>
            <a:ext cx="8082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3. Пробудить чувство доброжелательного отношения </a:t>
            </a:r>
          </a:p>
          <a:p>
            <a:r>
              <a:rPr lang="ru-RU" sz="2400" b="1" i="1" dirty="0" smtClean="0"/>
              <a:t>       к своим товарищам, желания общаться</a:t>
            </a:r>
          </a:p>
          <a:p>
            <a:r>
              <a:rPr lang="ru-RU" sz="2400" b="1" i="1" dirty="0" smtClean="0"/>
              <a:t>         друг с другом.</a:t>
            </a:r>
          </a:p>
          <a:p>
            <a:r>
              <a:rPr lang="ru-RU" sz="2400" b="1" i="1" dirty="0" smtClean="0"/>
              <a:t>        </a:t>
            </a:r>
            <a:endParaRPr lang="ru-RU" sz="2400" b="1" i="1" dirty="0"/>
          </a:p>
        </p:txBody>
      </p:sp>
    </p:spTree>
  </p:cSld>
  <p:clrMapOvr>
    <a:masterClrMapping/>
  </p:clrMapOvr>
  <p:transition spd="slow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214422"/>
            <a:ext cx="7807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/>
              <a:t>4. Содействовать развитию игровой деятельности.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5. Учить играть в хороводные, ролевые и подвижные игры, игры на внимание.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6. Развивать двигательную активность.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000108"/>
            <a:ext cx="792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Основные направления деятельности: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000240"/>
            <a:ext cx="8085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создание предметно – развивающей среды;</a:t>
            </a:r>
          </a:p>
          <a:p>
            <a:pPr>
              <a:buFontTx/>
              <a:buChar char="-"/>
            </a:pPr>
            <a:endParaRPr lang="ru-RU" sz="2800" b="1" i="1" dirty="0"/>
          </a:p>
          <a:p>
            <a:r>
              <a:rPr lang="ru-RU" sz="2800" b="1" i="1" dirty="0" smtClean="0"/>
              <a:t>- организация работы с детьми через игровую</a:t>
            </a:r>
          </a:p>
          <a:p>
            <a:r>
              <a:rPr lang="ru-RU" sz="2800" b="1" i="1" dirty="0"/>
              <a:t>д</a:t>
            </a:r>
            <a:r>
              <a:rPr lang="ru-RU" sz="2800" b="1" i="1" dirty="0" smtClean="0"/>
              <a:t>еятельность; </a:t>
            </a:r>
          </a:p>
          <a:p>
            <a:endParaRPr lang="ru-RU" sz="2800" b="1" i="1" dirty="0"/>
          </a:p>
          <a:p>
            <a:r>
              <a:rPr lang="ru-RU" sz="2800" b="1" i="1" dirty="0" smtClean="0"/>
              <a:t>- взаимодействие с родителями детей.</a:t>
            </a:r>
          </a:p>
          <a:p>
            <a:endParaRPr lang="ru-RU" sz="2800" b="1" i="1" dirty="0"/>
          </a:p>
          <a:p>
            <a:endParaRPr lang="ru-RU" sz="2800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Содействовать развитию таких психических процессов, как восприятие, образное мышление, творческое воображение, память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shablon-blagodarnosti-detskiy-sad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642918"/>
            <a:ext cx="645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Виды игровой деятельности, для повышения</a:t>
            </a:r>
          </a:p>
          <a:p>
            <a:r>
              <a:rPr lang="ru-RU" sz="2400" b="1" i="1" dirty="0" smtClean="0"/>
              <a:t>            речевой активности детей.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571612"/>
            <a:ext cx="434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Сюжетно - ролевые</a:t>
            </a:r>
            <a:endParaRPr lang="ru-RU" sz="2800" b="1" u="sng" dirty="0"/>
          </a:p>
        </p:txBody>
      </p:sp>
      <p:pic>
        <p:nvPicPr>
          <p:cNvPr id="6" name="Рисунок 5" descr="P1040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285992"/>
            <a:ext cx="1837264" cy="2571768"/>
          </a:xfrm>
          <a:prstGeom prst="rect">
            <a:avLst/>
          </a:prstGeom>
        </p:spPr>
      </p:pic>
      <p:pic>
        <p:nvPicPr>
          <p:cNvPr id="7" name="Рисунок 6" descr="P10406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786058"/>
            <a:ext cx="1928826" cy="2571768"/>
          </a:xfrm>
          <a:prstGeom prst="rect">
            <a:avLst/>
          </a:prstGeom>
        </p:spPr>
      </p:pic>
      <p:pic>
        <p:nvPicPr>
          <p:cNvPr id="8" name="Рисунок 7" descr="P10407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428868"/>
            <a:ext cx="1714512" cy="250033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500042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</a:t>
            </a:r>
            <a:r>
              <a:rPr lang="ru-RU" sz="3200" b="1" i="1" u="sng" dirty="0" smtClean="0"/>
              <a:t>Дидактические и  настольно - печатные</a:t>
            </a:r>
            <a:endParaRPr lang="ru-RU" sz="3200" b="1" i="1" u="sng" dirty="0"/>
          </a:p>
        </p:txBody>
      </p:sp>
      <p:pic>
        <p:nvPicPr>
          <p:cNvPr id="4" name="Рисунок 3" descr="P1040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714488"/>
            <a:ext cx="2571768" cy="1928826"/>
          </a:xfrm>
          <a:prstGeom prst="rect">
            <a:avLst/>
          </a:prstGeom>
        </p:spPr>
      </p:pic>
      <p:pic>
        <p:nvPicPr>
          <p:cNvPr id="5" name="Рисунок 4" descr="P10407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3786190"/>
            <a:ext cx="2476519" cy="1857389"/>
          </a:xfrm>
          <a:prstGeom prst="rect">
            <a:avLst/>
          </a:prstGeom>
        </p:spPr>
      </p:pic>
      <p:pic>
        <p:nvPicPr>
          <p:cNvPr id="6" name="Рисунок 5" descr="P10407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643050"/>
            <a:ext cx="2595581" cy="1946685"/>
          </a:xfrm>
          <a:prstGeom prst="rect">
            <a:avLst/>
          </a:prstGeom>
        </p:spPr>
      </p:pic>
      <p:pic>
        <p:nvPicPr>
          <p:cNvPr id="7" name="Рисунок 6" descr="P10407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3786190"/>
            <a:ext cx="2405079" cy="180381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78579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  </a:t>
            </a:r>
            <a:r>
              <a:rPr lang="ru-RU" sz="2800" b="1" i="1" u="sng" dirty="0" err="1" smtClean="0"/>
              <a:t>Строительно</a:t>
            </a:r>
            <a:r>
              <a:rPr lang="ru-RU" sz="2800" b="1" i="1" u="sng" dirty="0" smtClean="0"/>
              <a:t> – конструктивные игры</a:t>
            </a:r>
            <a:endParaRPr lang="ru-RU" sz="2800" b="1" i="1" u="sng" dirty="0"/>
          </a:p>
        </p:txBody>
      </p:sp>
      <p:pic>
        <p:nvPicPr>
          <p:cNvPr id="5" name="Рисунок 4" descr="P1040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143116"/>
            <a:ext cx="3452836" cy="2428892"/>
          </a:xfrm>
          <a:prstGeom prst="rect">
            <a:avLst/>
          </a:prstGeom>
        </p:spPr>
      </p:pic>
      <p:pic>
        <p:nvPicPr>
          <p:cNvPr id="6" name="Рисунок 5" descr="P1040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2643182"/>
            <a:ext cx="3143272" cy="235745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857232"/>
            <a:ext cx="4710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Театрализованные игры</a:t>
            </a:r>
            <a:endParaRPr lang="ru-RU" sz="3200" b="1" i="1" u="sng" dirty="0"/>
          </a:p>
        </p:txBody>
      </p:sp>
      <p:pic>
        <p:nvPicPr>
          <p:cNvPr id="4" name="Рисунок 3" descr="P1030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857364"/>
            <a:ext cx="3571900" cy="2857520"/>
          </a:xfrm>
          <a:prstGeom prst="rect">
            <a:avLst/>
          </a:prstGeom>
        </p:spPr>
      </p:pic>
      <p:pic>
        <p:nvPicPr>
          <p:cNvPr id="5" name="Рисунок 4" descr="P1030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714488"/>
            <a:ext cx="2625348" cy="350046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343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Савёлова Татьяна</dc:creator>
  <cp:lastModifiedBy>adm</cp:lastModifiedBy>
  <cp:revision>35</cp:revision>
  <dcterms:created xsi:type="dcterms:W3CDTF">2016-11-14T04:43:52Z</dcterms:created>
  <dcterms:modified xsi:type="dcterms:W3CDTF">2017-10-24T12:48:15Z</dcterms:modified>
</cp:coreProperties>
</file>